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embeddedFontLst>
    <p:embeddedFont>
      <p:font typeface="Inter" panose="02000503000000020004" pitchFamily="2" charset="0"/>
      <p:regular r:id="rId32"/>
      <p:bold r:id="rId33"/>
    </p:embeddedFont>
    <p:embeddedFont>
      <p:font typeface="Inter Black" panose="02000503000000020004" pitchFamily="2" charset="0"/>
      <p:bold r:id="rId34"/>
    </p:embeddedFont>
    <p:embeddedFont>
      <p:font typeface="Inter ExtraBold" panose="02000503000000020004" pitchFamily="2" charset="0"/>
      <p:bold r:id="rId35"/>
    </p:embeddedFont>
    <p:embeddedFont>
      <p:font typeface="Pl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PhC05N6kinN1OKZxhGhbEV+3bP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va Gnedin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>
        <p:scale>
          <a:sx n="57" d="100"/>
          <a:sy n="57" d="100"/>
        </p:scale>
        <p:origin x="6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" name="Google Shape;1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" name="Google Shape;445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38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3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3.jp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4.png"/><Relationship Id="rId3" Type="http://schemas.openxmlformats.org/officeDocument/2006/relationships/image" Target="../media/image3.jpg"/><Relationship Id="rId7" Type="http://schemas.openxmlformats.org/officeDocument/2006/relationships/image" Target="../media/image74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gif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gif"/><Relationship Id="rId5" Type="http://schemas.openxmlformats.org/officeDocument/2006/relationships/image" Target="../media/image84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955551"/>
            <a:ext cx="2579084" cy="26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38250" y="8239125"/>
            <a:ext cx="1003935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7500"/>
              <a:buFont typeface="Play"/>
              <a:buNone/>
            </a:pPr>
            <a:r>
              <a:rPr lang="en-US" sz="7500" b="1" i="0" u="none" strike="noStrike" cap="none">
                <a:solidFill>
                  <a:srgbClr val="FCFCFC"/>
                </a:solidFill>
                <a:latin typeface="Inter"/>
                <a:ea typeface="Inter"/>
                <a:cs typeface="Inter"/>
                <a:sym typeface="Inter"/>
              </a:rPr>
              <a:t>Машинное обучение</a:t>
            </a:r>
            <a:endParaRPr sz="750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476500"/>
            <a:ext cx="15363825" cy="56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486025"/>
            <a:ext cx="66675" cy="56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/>
          <p:nvPr/>
        </p:nvSpPr>
        <p:spPr>
          <a:xfrm>
            <a:off x="1238250" y="762000"/>
            <a:ext cx="7905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ДАРТМУТСКИЙ СЕМИНАР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1809750" y="2867025"/>
            <a:ext cx="140229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Мы предлагаем исследование искусственного интеллекта сроком в 2 месяца с участием 10 человек летом 1956 года в Дартмутском колледже, Гановер, Нью-Гемпшир. Исследование основано на предположении, что всякий аспект обучения или любое другое свойство интеллекта может в принципе быть столь точно описано, что машина сможет его симулировать. Мы попытаемся понять, как обучить машины использовать естественные языки, формировать абстракции и концепции, решать задачи, сейчас подвластные только людям, и улучшать самих себя. Мы считаем, что существенное продвижение в одной или более из этих проблем вполне возможно, если специально подобранная группа учёных будет работать над этим в течение лета. 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9878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7161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318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1498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/>
          <p:nvPr/>
        </p:nvSpPr>
        <p:spPr>
          <a:xfrm>
            <a:off x="1238250" y="762000"/>
            <a:ext cx="7905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ДАРТМУТСКИЙ СЕМИНАР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1238250" y="2038350"/>
            <a:ext cx="163639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ЗДЕСЬ УЖЕ ОЧЕВИДНО, СКОЛЬКО ВСЕГО НАДО, ЧТОБЫ СДЕЛАТЬ AI: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1752600" y="2886075"/>
            <a:ext cx="14125575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Обработка естественного языка.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Представление знаний.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Выводы из полученных знаний.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 на опыте.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00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1530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905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657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7410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619375"/>
            <a:ext cx="1458292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/>
          <p:nvPr/>
        </p:nvSpPr>
        <p:spPr>
          <a:xfrm>
            <a:off x="1238250" y="762000"/>
            <a:ext cx="101346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1956-1970:</a:t>
            </a: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БОЛЬШИЕ НАДЕЖДЫ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2"/>
          <p:cNvSpPr/>
          <p:nvPr/>
        </p:nvSpPr>
        <p:spPr>
          <a:xfrm>
            <a:off x="1752600" y="4286250"/>
            <a:ext cx="14125575" cy="347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Analogy (IQ-тесты на «выберите лишнее»)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Student (алгебраические словесные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задачи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Blocks World (переставляла 3D-блоки)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Теоретик логики (программа для логического вывода)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Первые попытки машинного перевода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00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6340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0225" y="63341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0225" y="69342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2525" y="2335600"/>
            <a:ext cx="144575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/>
          <p:nvPr/>
        </p:nvSpPr>
        <p:spPr>
          <a:xfrm>
            <a:off x="1238250" y="762000"/>
            <a:ext cx="115728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1970-Е:</a:t>
            </a: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KNOWLEDGE-BASED SYSTEMS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1752600" y="4286250"/>
            <a:ext cx="14135100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СУТЬ: 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накопить достаточный набор правил и знаний о предметной области, чтобы затем делать выводы.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ПЕРВЫЙ УСПЕХ:</a:t>
            </a: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MYCIN — диагностика инфекций крови: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2152650" y="6155475"/>
            <a:ext cx="153912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около 450 правил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результаты, как у опытного врача и существенно лучше, чем у начинающих врачей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0673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7981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5451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72922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6825" y="3180550"/>
            <a:ext cx="14780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4"/>
          <p:cNvSpPr/>
          <p:nvPr/>
        </p:nvSpPr>
        <p:spPr>
          <a:xfrm>
            <a:off x="1238250" y="762000"/>
            <a:ext cx="12639675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1980-Е:</a:t>
            </a: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КОММЕРЧЕСКИЕ ПРИМЕНЕНИЯ; AI-ИНДУСТРИЯ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1752600" y="4953000"/>
            <a:ext cx="14125500" cy="3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Началось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внедрение</a:t>
            </a:r>
            <a:endParaRPr sz="27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Первый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AI-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отдел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появился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компании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DEC (Digital Equipment Corporation)</a:t>
            </a:r>
            <a:endParaRPr sz="27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Утверждается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что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1986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году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он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экономил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DEC $10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млн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год</a:t>
            </a:r>
            <a:endParaRPr sz="27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Бум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закончился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концу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80-х,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когда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многие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компании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не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смогли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оправдать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завышенных</a:t>
            </a:r>
            <a:r>
              <a:rPr lang="en-US" sz="27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ожиданий</a:t>
            </a:r>
            <a:endParaRPr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4400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57467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65246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390775"/>
            <a:ext cx="1428686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1238250" y="762000"/>
            <a:ext cx="146399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44EB99"/>
                </a:solidFill>
                <a:latin typeface="Inter Black"/>
                <a:ea typeface="Inter Black"/>
                <a:cs typeface="Inter Black"/>
                <a:sym typeface="Inter Black"/>
              </a:rPr>
              <a:t>1990-2010:</a:t>
            </a: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 DATA MINING, MACHINE LEARNING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1752600" y="4286250"/>
            <a:ext cx="14125575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 последние десятилетия основной акцент сместился на машинное обучение и поиск закономерностей в данных.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Особенно с развитием Интернета.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Сейчас про AI в контексте трёх законов робототехники уже почти не вспоминают.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950" y="2066925"/>
            <a:ext cx="10629900" cy="70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1810" y="2600372"/>
            <a:ext cx="9963596" cy="650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9950" y="9096375"/>
            <a:ext cx="106299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90900" y="2066925"/>
            <a:ext cx="38100" cy="70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/>
          <p:nvPr/>
        </p:nvSpPr>
        <p:spPr>
          <a:xfrm>
            <a:off x="340995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4181475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6505575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1974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35330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864870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1987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13211175" y="9086850"/>
            <a:ext cx="10858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ru-RU" sz="2000" dirty="0">
                <a:solidFill>
                  <a:srgbClr val="44EB99"/>
                </a:solidFill>
                <a:latin typeface="Inter"/>
                <a:ea typeface="Inter"/>
                <a:cs typeface="Calibri"/>
                <a:sym typeface="Inter"/>
              </a:rPr>
              <a:t>Года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1238250" y="1962150"/>
            <a:ext cx="1895475" cy="63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ru-RU" sz="200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Популярность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6"/>
          <p:cNvSpPr/>
          <p:nvPr/>
        </p:nvSpPr>
        <p:spPr>
          <a:xfrm>
            <a:off x="931545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1993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340995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/>
          <p:nvPr/>
        </p:nvSpPr>
        <p:spPr>
          <a:xfrm>
            <a:off x="4181475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1956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6505575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1974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735330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1980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864870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1987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/>
          <p:nvPr/>
        </p:nvSpPr>
        <p:spPr>
          <a:xfrm>
            <a:off x="11268075" y="2714625"/>
            <a:ext cx="170497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Взрывной рост</a:t>
            </a:r>
          </a:p>
        </p:txBody>
      </p:sp>
      <p:sp>
        <p:nvSpPr>
          <p:cNvPr id="248" name="Google Shape;248;p16"/>
          <p:cNvSpPr/>
          <p:nvPr/>
        </p:nvSpPr>
        <p:spPr>
          <a:xfrm>
            <a:off x="8121840" y="3781425"/>
            <a:ext cx="185040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Новые надежды</a:t>
            </a:r>
          </a:p>
        </p:txBody>
      </p:sp>
      <p:sp>
        <p:nvSpPr>
          <p:cNvPr id="249" name="Google Shape;249;p16"/>
          <p:cNvSpPr/>
          <p:nvPr/>
        </p:nvSpPr>
        <p:spPr>
          <a:xfrm>
            <a:off x="5753100" y="5505450"/>
            <a:ext cx="1704975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Раздутый хайп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9239250" y="6438900"/>
            <a:ext cx="1704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Зима ИИ 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6853237" y="7300912"/>
            <a:ext cx="17049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Зима ИИ 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3759745" y="8472488"/>
            <a:ext cx="20245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Calibri"/>
                <a:sym typeface="Inter"/>
              </a:rPr>
              <a:t>Зарождение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9315450" y="9191625"/>
            <a:ext cx="5905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650"/>
              <a:buFont typeface="Inter"/>
              <a:buNone/>
            </a:pPr>
            <a:r>
              <a:rPr lang="en-US" sz="16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1993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1238250" y="762000"/>
            <a:ext cx="146399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 TIMELINE 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2050" y="1676400"/>
            <a:ext cx="7572375" cy="75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0875" y="3571875"/>
            <a:ext cx="511492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/>
          <p:nvPr/>
        </p:nvSpPr>
        <p:spPr>
          <a:xfrm>
            <a:off x="1238250" y="762000"/>
            <a:ext cx="146399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 = ML?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6267450" y="2857500"/>
            <a:ext cx="39528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ИСКУССТВЕННЫЙ ИНТЕЛЛЕКТ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8410575" y="4191000"/>
            <a:ext cx="2990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BE3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МАШИННОЕ</a:t>
            </a:r>
            <a:b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 b="1">
                <a:solidFill>
                  <a:srgbClr val="861BE3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endParaRPr sz="27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800" y="1409700"/>
            <a:ext cx="15363825" cy="8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2476500"/>
            <a:ext cx="13258800" cy="6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/>
          <p:nvPr/>
        </p:nvSpPr>
        <p:spPr>
          <a:xfrm>
            <a:off x="1238250" y="762000"/>
            <a:ext cx="1477327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ПРЕДСТАВИМ ЗАДАЧУ МАШИННОГО ПЕРЕВОДА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876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6698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/>
          <p:nvPr/>
        </p:nvSpPr>
        <p:spPr>
          <a:xfrm>
            <a:off x="1752600" y="2762250"/>
            <a:ext cx="14125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Перевод по словам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Грамматические правила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1238250" y="762000"/>
            <a:ext cx="1213485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МАШИННЫЙ ПЕРЕВОД, ОСНОВАННЫЙ НА ПРАВИЛАХ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802" y="1929026"/>
            <a:ext cx="13189081" cy="71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238250" y="762000"/>
            <a:ext cx="104076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DATA-DRIVEN ПОДХОД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486024" y="3152775"/>
            <a:ext cx="665797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ИЕРАРХИЯ ПОТРЕБНОСТЕЙ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DATA-DRIVEN </a:t>
            </a:r>
            <a:r>
              <a:rPr lang="ru-RU" sz="2700" b="1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ПОДХОДА</a:t>
            </a:r>
            <a:endParaRPr lang="ru-RU" sz="27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0506075" y="2792871"/>
            <a:ext cx="223292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7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9"/>
              <a:buFont typeface="Inter Black"/>
              <a:buNone/>
            </a:pP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AI,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DEEP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79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LEARNING</a:t>
            </a:r>
            <a:endParaRPr sz="18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10015786" y="4082065"/>
            <a:ext cx="312281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en-US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A/B </a:t>
            </a: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ТЕСТИРОВАНИЕ, ЭКСПЕРИМЕНТЫ,</a:t>
            </a:r>
          </a:p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КЛАССИЧЕСКИЙ </a:t>
            </a:r>
            <a:r>
              <a:rPr lang="en-US" sz="2000" dirty="0">
                <a:solidFill>
                  <a:srgbClr val="FFFFFF"/>
                </a:solidFill>
                <a:latin typeface="Inter Black"/>
                <a:ea typeface="Inter Black"/>
                <a:cs typeface="Calibri"/>
                <a:sym typeface="Inter Black"/>
              </a:rPr>
              <a:t>ML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9239249" y="5322757"/>
            <a:ext cx="463934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АНАЛИТИКА, МЕТРИКИ, СЕГМЕНТАЦИЯ, АГРЕГИРОВАНИЕ, ГЕНЕРАЦИЯ ПРИЗНАКОВ</a:t>
            </a:r>
            <a:endParaRPr lang="ru-RU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782050" y="6579012"/>
            <a:ext cx="555374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ОЧИСТКА, ОБНАРУЖЕНИЕ АНОМАЛИЙ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279027" y="7202258"/>
            <a:ext cx="66579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НАДЕЖНОЕ ПОСТУПЛЕНИЕ ДАННЫХ,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ИНФРАСТРУКТУРА, ХРАНЕНИЕ СТРУКТУРИРОВАННЫХ </a:t>
            </a:r>
          </a:p>
          <a:p>
            <a:pPr marL="0" marR="0" lvl="0" indent="0" algn="ctr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4"/>
              <a:buFont typeface="Inter Black"/>
              <a:buNone/>
            </a:pPr>
            <a:r>
              <a:rPr lang="ru-RU" sz="1800" dirty="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 НЕСТРУКТУРИРОВАННЫХ ДАННЫХ</a:t>
            </a:r>
            <a:endParaRPr lang="ru-RU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105775" y="8337091"/>
            <a:ext cx="6942842" cy="596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Inter Black"/>
              <a:buNone/>
            </a:pPr>
            <a: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ЛОГИРОВАНИЕ, СЕНСОРЫ, </a:t>
            </a:r>
            <a:b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  <a:t>ВНЕШНИЕ ДАННЫЕ, </a:t>
            </a:r>
            <a:r>
              <a:rPr lang="ru-RU" sz="2000" dirty="0">
                <a:latin typeface="Inter Black"/>
                <a:ea typeface="Inter Black"/>
                <a:cs typeface="Inter Black"/>
                <a:sym typeface="Inter Black"/>
              </a:rPr>
              <a:t>ПОЛЬЗОВАТЕЛЬСКИЕ ДАННЫЕ</a:t>
            </a:r>
            <a:br>
              <a:rPr lang="ru-RU" sz="2000" dirty="0">
                <a:solidFill>
                  <a:srgbClr val="000000"/>
                </a:solidFill>
                <a:latin typeface="Inter Black"/>
                <a:ea typeface="Inter Black"/>
                <a:cs typeface="Inter Black"/>
                <a:sym typeface="Inter Black"/>
              </a:rPr>
            </a:br>
            <a:endParaRPr lang="ru-RU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2486025" y="562927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Агрегация / Разметка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486024" y="4629149"/>
            <a:ext cx="473032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/ </a:t>
            </a: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Оптимизация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2486024" y="6457950"/>
            <a:ext cx="579300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Исследование / Преобразования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2486025" y="7458075"/>
            <a:ext cx="5199878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Перемещение / Сохранение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486025" y="8334375"/>
            <a:ext cx="34099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ru-RU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Сбор</a:t>
            </a:r>
            <a:endParaRPr lang="ru-RU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4695825"/>
            <a:ext cx="795337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2876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0" y="36715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67025" y="6372225"/>
            <a:ext cx="47053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58350" y="4695825"/>
            <a:ext cx="7188491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>
            <a:off x="1752600" y="2745025"/>
            <a:ext cx="14125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Перевод по словам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Грамматические правила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1238250" y="762000"/>
            <a:ext cx="1213485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МАШИННЫЙ ПЕРЕВОД, ОСНОВАННЫЙ НА ПРАВИЛАХ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714625"/>
            <a:ext cx="7372350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4450" y="2714625"/>
            <a:ext cx="7372350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/>
          <p:nvPr/>
        </p:nvSpPr>
        <p:spPr>
          <a:xfrm>
            <a:off x="1524000" y="3000375"/>
            <a:ext cx="68580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Как-то в полночь, в час угрюмый, утомившись от раздумий,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Задремал я над страницей фолианта одного, 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 очнулся вдруг от звука, будто кто-то вдруг застукал,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Будто глухо так застукал в двери дома моего.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«Гость, — сказал я, — там стучится в двери дома моего,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Гость — и больше ничего».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1"/>
          <p:cNvSpPr/>
          <p:nvPr/>
        </p:nvSpPr>
        <p:spPr>
          <a:xfrm>
            <a:off x="9220200" y="3000375"/>
            <a:ext cx="6791325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Once upon a midnight dreary, while I pondered, weak and weary, 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 many a quaint and curious volume of forgotten lore — 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While I nodded, nearly napping, suddenly there came a tapping,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 of some one gently rapping, rapping at my chamber door</a:t>
            </a:r>
            <a:b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«This some visiter», I muttered, «tapping at my chamber door — Only this and nothing more.»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9229725" y="8296275"/>
            <a:ext cx="66675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EDGAR ALLAN POE. THE RAVEN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/>
          <p:nvPr/>
        </p:nvSpPr>
        <p:spPr>
          <a:xfrm>
            <a:off x="1543050" y="8296275"/>
            <a:ext cx="511492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ЭДГАР АЛЛАН ПО. ВОРОН,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/>
          <p:nvPr/>
        </p:nvSpPr>
        <p:spPr>
          <a:xfrm>
            <a:off x="1533525" y="8791575"/>
            <a:ext cx="4953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ПЕРЕВОД М.А. ЗЕНКЕВИЧ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1"/>
          <p:cNvSpPr/>
          <p:nvPr/>
        </p:nvSpPr>
        <p:spPr>
          <a:xfrm>
            <a:off x="1238250" y="762000"/>
            <a:ext cx="1213485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МАШИННЫЙ ПЕРЕВОД, ОСНОВАННЫЙ НА ПРАВИЛАХ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7050" y="3733800"/>
            <a:ext cx="36004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39625" y="3733800"/>
            <a:ext cx="36004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" y="3733800"/>
            <a:ext cx="36004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7875" y="4343400"/>
            <a:ext cx="25241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58700" y="4343400"/>
            <a:ext cx="3160068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39438" y="5396768"/>
            <a:ext cx="11430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24488" y="5396768"/>
            <a:ext cx="1143000" cy="35071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2"/>
          <p:cNvSpPr/>
          <p:nvPr/>
        </p:nvSpPr>
        <p:spPr>
          <a:xfrm>
            <a:off x="1238250" y="762000"/>
            <a:ext cx="1213485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МАШИННЫЙ ПЕРЕВОД, ОСНОВАННЫЙ НА ПРАВИЛАХ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7715250" y="5210175"/>
            <a:ext cx="1924050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03345" y="46101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9500" y="3381375"/>
            <a:ext cx="3000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7513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268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4300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48025" y="4276725"/>
            <a:ext cx="2905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63375" y="4276725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/>
          <p:nvPr/>
        </p:nvSpPr>
        <p:spPr>
          <a:xfrm>
            <a:off x="8105775" y="3848100"/>
            <a:ext cx="16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3"/>
          <p:cNvSpPr/>
          <p:nvPr/>
        </p:nvSpPr>
        <p:spPr>
          <a:xfrm>
            <a:off x="7953375" y="5023800"/>
            <a:ext cx="1970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21212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ПАРАМЕТРЫ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3609975" y="4624250"/>
            <a:ext cx="2190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ОБЪЕКТЫ (X)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12201525" y="4624250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БАЗОВЫЕ КОНЦЕПЦИИ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175" y="3381375"/>
            <a:ext cx="26955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713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00463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1575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4276725"/>
            <a:ext cx="24193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7750" y="4276725"/>
            <a:ext cx="2876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92025" y="282892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92025" y="4829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82775" y="282892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582775" y="4829175"/>
            <a:ext cx="2095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05072" y="3760989"/>
            <a:ext cx="1677739" cy="6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05072" y="5761239"/>
            <a:ext cx="1677739" cy="6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795822" y="3760989"/>
            <a:ext cx="1677739" cy="6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795822" y="5761239"/>
            <a:ext cx="1677739" cy="6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153900" y="2590800"/>
            <a:ext cx="47625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/>
          <p:nvPr/>
        </p:nvSpPr>
        <p:spPr>
          <a:xfrm>
            <a:off x="5353050" y="3848100"/>
            <a:ext cx="16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5172075" y="5025650"/>
            <a:ext cx="2019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21212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ПАРАМЕТРЫ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1352475" y="4606550"/>
            <a:ext cx="2190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ОБЪЕКТЫ (X)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8896350" y="4606550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БАЗОВЫЕ КОНЦЕПЦИИ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11915775" y="7277100"/>
            <a:ext cx="5295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А — СЕМЕЙСТВО МОДЕЛЕЙ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4"/>
          <p:cNvSpPr/>
          <p:nvPr/>
        </p:nvSpPr>
        <p:spPr>
          <a:xfrm>
            <a:off x="12864703" y="3155147"/>
            <a:ext cx="11715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39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Inter ExtraBold"/>
              <a:buNone/>
            </a:pPr>
            <a:r>
              <a:rPr lang="en-US" sz="1875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4"/>
          <p:cNvSpPr/>
          <p:nvPr/>
        </p:nvSpPr>
        <p:spPr>
          <a:xfrm>
            <a:off x="12864703" y="5155397"/>
            <a:ext cx="11715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39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Inter ExtraBold"/>
              <a:buNone/>
            </a:pPr>
            <a:r>
              <a:rPr lang="en-US" sz="1875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15055453" y="3155147"/>
            <a:ext cx="11715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39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Inter ExtraBold"/>
              <a:buNone/>
            </a:pPr>
            <a:r>
              <a:rPr lang="en-US" sz="1875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15055453" y="5155397"/>
            <a:ext cx="1171575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39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875"/>
              <a:buFont typeface="Inter ExtraBold"/>
              <a:buNone/>
            </a:pPr>
            <a:r>
              <a:rPr lang="en-US" sz="1875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187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2811423" y="3985341"/>
            <a:ext cx="125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0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Inter ExtraBold"/>
              <a:buNone/>
            </a:pPr>
            <a:r>
              <a:rPr lang="en-US" sz="13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 1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12811423" y="5985591"/>
            <a:ext cx="1285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0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Inter ExtraBold"/>
              <a:buNone/>
            </a:pPr>
            <a:r>
              <a:rPr lang="en-US" sz="13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 3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14911498" y="3985341"/>
            <a:ext cx="14715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0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Inter ExtraBold"/>
              <a:buNone/>
            </a:pPr>
            <a:r>
              <a:rPr lang="en-US" sz="13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 2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14950785" y="5985591"/>
            <a:ext cx="138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0888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350"/>
              <a:buFont typeface="Inter ExtraBold"/>
              <a:buNone/>
            </a:pPr>
            <a:r>
              <a:rPr lang="en-US" sz="13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 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8775" y="3381375"/>
            <a:ext cx="300037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25550" y="4210050"/>
            <a:ext cx="30003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82013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3493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34938" y="5882543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76738" y="4577618"/>
            <a:ext cx="1028700" cy="3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43575" y="4714875"/>
            <a:ext cx="2400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09700" y="4276725"/>
            <a:ext cx="29051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53575" y="4276725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53575" y="5581650"/>
            <a:ext cx="32480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63643" y="6200775"/>
            <a:ext cx="8676382" cy="130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БАЗОВЫЕ КОНЦЕПЦИИ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5"/>
          <p:cNvSpPr/>
          <p:nvPr/>
        </p:nvSpPr>
        <p:spPr>
          <a:xfrm>
            <a:off x="6115050" y="3848100"/>
            <a:ext cx="16764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МОДЕЛЬ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5"/>
          <p:cNvSpPr/>
          <p:nvPr/>
        </p:nvSpPr>
        <p:spPr>
          <a:xfrm>
            <a:off x="14367556" y="4953000"/>
            <a:ext cx="2116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 ExtraBold"/>
              <a:buNone/>
            </a:pP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ФУНКЦИЯ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ПОТЕРЬ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5"/>
          <p:cNvSpPr/>
          <p:nvPr/>
        </p:nvSpPr>
        <p:spPr>
          <a:xfrm>
            <a:off x="6038849" y="5033025"/>
            <a:ext cx="210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21212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ПАРАМЕТРЫ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5"/>
          <p:cNvSpPr/>
          <p:nvPr/>
        </p:nvSpPr>
        <p:spPr>
          <a:xfrm>
            <a:off x="1924050" y="4594875"/>
            <a:ext cx="21909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ОБЪЕКТЫ (X)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9991725" y="4594875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>
            <a:off x="9991725" y="5899800"/>
            <a:ext cx="2400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ПРЕДСКАЗАНИЯ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>
            <a:off x="9305925" y="7870575"/>
            <a:ext cx="4557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950"/>
              <a:buFont typeface="Inter ExtraBold"/>
              <a:buNone/>
            </a:pPr>
            <a:r>
              <a:rPr lang="en-US" sz="195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Q(A, X) – ОШИБКИ МОДЕЛИ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50">
                <a:solidFill>
                  <a:srgbClr val="44EB99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A(X) НА ГРУППЕ ОБЪЕКТОВ X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450" y="2286000"/>
            <a:ext cx="7762875" cy="6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1725" y="2162175"/>
            <a:ext cx="10839450" cy="70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30025" y="3076575"/>
            <a:ext cx="18573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6"/>
          <p:cNvSpPr/>
          <p:nvPr/>
        </p:nvSpPr>
        <p:spPr>
          <a:xfrm>
            <a:off x="10572750" y="8801100"/>
            <a:ext cx="2657475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ru-RU" sz="22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Веса</a:t>
            </a:r>
            <a:r>
              <a:rPr lang="en-US" sz="22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ru-RU" sz="22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Параметры</a:t>
            </a:r>
            <a:r>
              <a:rPr lang="en-US" sz="2250" dirty="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>
            <a:off x="10553700" y="5638800"/>
            <a:ext cx="1752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250"/>
              <a:buFont typeface="Inter"/>
              <a:buNone/>
            </a:pPr>
            <a:r>
              <a:rPr lang="ru-RU" sz="2250" dirty="0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Начальный вес</a:t>
            </a:r>
          </a:p>
        </p:txBody>
      </p:sp>
      <p:sp>
        <p:nvSpPr>
          <p:cNvPr id="427" name="Google Shape;427;p26"/>
          <p:cNvSpPr/>
          <p:nvPr/>
        </p:nvSpPr>
        <p:spPr>
          <a:xfrm>
            <a:off x="5957266" y="7609647"/>
            <a:ext cx="232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250"/>
              <a:buFont typeface="Inter ExtraBold"/>
              <a:buNone/>
            </a:pPr>
            <a:r>
              <a:rPr lang="ru-RU" sz="2250" dirty="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Глобальный минимум</a:t>
            </a:r>
            <a:endParaRPr sz="2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>
            <a:off x="2362200" y="2162175"/>
            <a:ext cx="2057400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6666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250"/>
              <a:buFont typeface="Inter"/>
              <a:buNone/>
            </a:pPr>
            <a: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Loss (Ошибка)</a:t>
            </a:r>
            <a:br>
              <a:rPr lang="en-US" sz="22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</a:b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>
            <a:off x="12748825" y="2867025"/>
            <a:ext cx="1848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Inter"/>
              <a:buNone/>
            </a:pPr>
            <a:r>
              <a:rPr lang="en-US" sz="2700" b="1" i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gradient = 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14920525" y="2581275"/>
            <a:ext cx="1752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∂loss (w)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15444400" y="3190875"/>
            <a:ext cx="1143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∂w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1238250" y="762000"/>
            <a:ext cx="121348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ФУНКЦИЯ ОШИБОК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3775" y="1114425"/>
            <a:ext cx="11210925" cy="9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7"/>
          <p:cNvSpPr/>
          <p:nvPr/>
        </p:nvSpPr>
        <p:spPr>
          <a:xfrm>
            <a:off x="1238250" y="762000"/>
            <a:ext cx="59531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ФУНКЦИЯ ОШИБОК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6114" y="2828471"/>
            <a:ext cx="8447314" cy="633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0325" y="1647825"/>
            <a:ext cx="13077825" cy="86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8"/>
          <p:cNvSpPr/>
          <p:nvPr/>
        </p:nvSpPr>
        <p:spPr>
          <a:xfrm>
            <a:off x="1238250" y="762000"/>
            <a:ext cx="6981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БАЗОВЫЕ КОНЦЕПЦИИ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6061" y="2133600"/>
            <a:ext cx="12092089" cy="696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1952625"/>
            <a:ext cx="12954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4725" y="2428875"/>
            <a:ext cx="11258550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9"/>
          <p:cNvSpPr/>
          <p:nvPr/>
        </p:nvSpPr>
        <p:spPr>
          <a:xfrm>
            <a:off x="1238250" y="762000"/>
            <a:ext cx="65151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ДОСПЕЦИАЛИЗАЦИИ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11706225" y="494347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11906250" y="8315325"/>
            <a:ext cx="230505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DEVOPS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7886700" y="494347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3505200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3505200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29"/>
          <p:cNvSpPr/>
          <p:nvPr/>
        </p:nvSpPr>
        <p:spPr>
          <a:xfrm>
            <a:off x="7334250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7334250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29"/>
          <p:cNvSpPr/>
          <p:nvPr/>
        </p:nvSpPr>
        <p:spPr>
          <a:xfrm>
            <a:off x="11134725" y="4591050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11134725" y="7972425"/>
            <a:ext cx="5429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MATH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678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678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29"/>
          <p:cNvSpPr/>
          <p:nvPr/>
        </p:nvSpPr>
        <p:spPr>
          <a:xfrm>
            <a:off x="1059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1059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29"/>
          <p:cNvSpPr/>
          <p:nvPr/>
        </p:nvSpPr>
        <p:spPr>
          <a:xfrm>
            <a:off x="14401800" y="4591050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29"/>
          <p:cNvSpPr/>
          <p:nvPr/>
        </p:nvSpPr>
        <p:spPr>
          <a:xfrm>
            <a:off x="14401800" y="7972425"/>
            <a:ext cx="390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DEV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29"/>
          <p:cNvSpPr/>
          <p:nvPr/>
        </p:nvSpPr>
        <p:spPr>
          <a:xfrm>
            <a:off x="4962525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29"/>
          <p:cNvSpPr/>
          <p:nvPr/>
        </p:nvSpPr>
        <p:spPr>
          <a:xfrm>
            <a:off x="4962525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29"/>
          <p:cNvSpPr/>
          <p:nvPr/>
        </p:nvSpPr>
        <p:spPr>
          <a:xfrm>
            <a:off x="8820150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29"/>
          <p:cNvSpPr/>
          <p:nvPr/>
        </p:nvSpPr>
        <p:spPr>
          <a:xfrm>
            <a:off x="8820150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29"/>
          <p:cNvSpPr/>
          <p:nvPr/>
        </p:nvSpPr>
        <p:spPr>
          <a:xfrm>
            <a:off x="12601575" y="2428875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29"/>
          <p:cNvSpPr/>
          <p:nvPr/>
        </p:nvSpPr>
        <p:spPr>
          <a:xfrm>
            <a:off x="12601575" y="5810250"/>
            <a:ext cx="914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1350"/>
              <a:buFont typeface="Play"/>
              <a:buNone/>
            </a:pPr>
            <a:r>
              <a:rPr lang="en-US" sz="135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BUSINESS</a:t>
            </a:r>
            <a:endParaRPr sz="13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29"/>
          <p:cNvSpPr/>
          <p:nvPr/>
        </p:nvSpPr>
        <p:spPr>
          <a:xfrm>
            <a:off x="8572500" y="8315325"/>
            <a:ext cx="13335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ANALYST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29"/>
          <p:cNvSpPr/>
          <p:nvPr/>
        </p:nvSpPr>
        <p:spPr>
          <a:xfrm>
            <a:off x="4448175" y="4943475"/>
            <a:ext cx="1943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ENGINEER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29"/>
          <p:cNvSpPr/>
          <p:nvPr/>
        </p:nvSpPr>
        <p:spPr>
          <a:xfrm>
            <a:off x="4067175" y="8315325"/>
            <a:ext cx="27051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lay"/>
              <a:buNone/>
            </a:pPr>
            <a:r>
              <a:rPr lang="en-US" sz="16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 RESEARCHER</a:t>
            </a:r>
            <a:endParaRPr sz="16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00" y="2000250"/>
            <a:ext cx="15361199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009775"/>
            <a:ext cx="571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6825" y="5524500"/>
            <a:ext cx="38957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9925" y="55245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9925" y="65532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9925" y="7620000"/>
            <a:ext cx="8648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09952" y="5936754"/>
            <a:ext cx="1762571" cy="107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09952" y="6974979"/>
            <a:ext cx="1762571" cy="107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10175" y="6972300"/>
            <a:ext cx="17526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/>
          <p:nvPr/>
        </p:nvSpPr>
        <p:spPr>
          <a:xfrm>
            <a:off x="1238250" y="762000"/>
            <a:ext cx="7810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ПРЕДИКТИВНЫЙ АНАЛИЗ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1866900" y="2924175"/>
            <a:ext cx="14309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класс методов анализа данных, концентрирующийся на прогнозировании будущего поведения объектов и субъектов с целью принятия оптимальных решений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1866900" y="2409825"/>
            <a:ext cx="69818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ПРЕДСКАЗАТЕЛЬНАЯ АНАЛИТИКА </a:t>
            </a:r>
            <a:r>
              <a:rPr lang="en-US" sz="2700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676400" y="6134100"/>
            <a:ext cx="30861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Inter ExtraBold"/>
              <a:buNone/>
            </a:pPr>
            <a:r>
              <a:rPr lang="en-US" sz="24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ОСНОВНЫЕ КОМПОНЕНТЫ</a:t>
            </a:r>
            <a:b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4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ПРЕДИКТИВНОЙ АНАЛИТИКИ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0058400" y="5724525"/>
            <a:ext cx="259080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Inter ExtraBold"/>
              <a:buNone/>
            </a:pPr>
            <a:r>
              <a:rPr lang="en-US" sz="24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СБОР ДАННЫХ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705725" y="6829425"/>
            <a:ext cx="7286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Inter ExtraBold"/>
              <a:buNone/>
            </a:pPr>
            <a:r>
              <a:rPr lang="en-US" sz="24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ИССЛЕДОВАТЕЛЬСКИЙ АНАЛИЗ ДАННЫХ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8286750" y="7820025"/>
            <a:ext cx="61245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400"/>
              <a:buFont typeface="Inter ExtraBold"/>
              <a:buNone/>
            </a:pPr>
            <a:r>
              <a:rPr lang="en-US" sz="2400">
                <a:solidFill>
                  <a:srgbClr val="EBECF4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ПРЕДИКТИВНОЕ МОДЕЛИРОВАНИЕ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2314575"/>
            <a:ext cx="4943475" cy="6591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6" name="Google Shape;66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300" y="4857750"/>
            <a:ext cx="5143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86300" y="8058150"/>
            <a:ext cx="5143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/>
          <p:nvPr/>
        </p:nvSpPr>
        <p:spPr>
          <a:xfrm>
            <a:off x="4924425" y="5067300"/>
            <a:ext cx="466725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ПРЕДИКТИВНЫЙ АНАЛИЗ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5114925" y="8267700"/>
            <a:ext cx="42672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BECF4"/>
              </a:buClr>
              <a:buSzPts val="2700"/>
              <a:buFont typeface="Inter"/>
              <a:buNone/>
            </a:pPr>
            <a:r>
              <a:rPr lang="en-US" sz="2700" b="1">
                <a:solidFill>
                  <a:srgbClr val="EBECF4"/>
                </a:solidFill>
                <a:latin typeface="Inter"/>
                <a:ea typeface="Inter"/>
                <a:cs typeface="Inter"/>
                <a:sym typeface="Inter"/>
              </a:rPr>
              <a:t>МАШИННОЕ ОБУЧЕНИЕ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1238250" y="762000"/>
            <a:ext cx="7810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ПРЕДИКТИВНЫЙ АНАЛИЗ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22669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352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0" y="39624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72625" y="3924300"/>
            <a:ext cx="5514975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67975" y="4848225"/>
            <a:ext cx="3609975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9325" y="3924300"/>
            <a:ext cx="8448675" cy="63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62300" y="4848225"/>
            <a:ext cx="6353175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1765750" y="2205200"/>
            <a:ext cx="14486100" cy="21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Гефест создавал себе роботов–андроидов, например, гигантского человекоподобного робота Талоса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Особо мудрые раввины могли создавать големов.</a:t>
            </a:r>
            <a:b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Начиная с доктора Франкенштейна, дальше ИИ в литературе появляется постоянно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1238250" y="762000"/>
            <a:ext cx="93059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ИСКУССТВЕННЫЙ ИНТЕЛЛЕКТ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8775" y="2162175"/>
            <a:ext cx="7848600" cy="75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5100" y="2486025"/>
            <a:ext cx="5762625" cy="57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875" y="1724025"/>
            <a:ext cx="9401175" cy="79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47850" y="2486025"/>
            <a:ext cx="7524750" cy="57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6"/>
          <p:cNvSpPr/>
          <p:nvPr/>
        </p:nvSpPr>
        <p:spPr>
          <a:xfrm>
            <a:off x="1238250" y="762000"/>
            <a:ext cx="93059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ИСКУССТВЕННЫЙ ИНТЕЛЛЕКТ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3296625" y="8248650"/>
            <a:ext cx="41013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rgbClr val="1D2633"/>
                </a:solidFill>
                <a:latin typeface="Inter"/>
                <a:ea typeface="Inter"/>
                <a:cs typeface="Inter"/>
                <a:sym typeface="Inter"/>
              </a:rPr>
              <a:t>Автоматоны Жаке Дро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1122425" y="8248650"/>
            <a:ext cx="35145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D2633"/>
                </a:solidFill>
                <a:latin typeface="Inter"/>
                <a:ea typeface="Inter"/>
                <a:cs typeface="Inter"/>
                <a:sym typeface="Inter"/>
              </a:rPr>
              <a:t>Автоматон «Турок»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175" y="1847850"/>
            <a:ext cx="6248400" cy="76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0" y="2419350"/>
            <a:ext cx="424815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/>
          <p:nvPr/>
        </p:nvSpPr>
        <p:spPr>
          <a:xfrm>
            <a:off x="6610350" y="4638675"/>
            <a:ext cx="50808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700"/>
              <a:buFont typeface="Play"/>
              <a:buNone/>
            </a:pPr>
            <a:r>
              <a:rPr lang="en-US" sz="27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AI как наука начался с теста Тьюринга (1950)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1238250" y="762000"/>
            <a:ext cx="5757636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 ТЬЮРИНГА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/>
          <p:nvPr/>
        </p:nvSpPr>
        <p:spPr>
          <a:xfrm>
            <a:off x="1238249" y="762000"/>
            <a:ext cx="726712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ТЕСТ ТЬЮРИНГА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1238250" y="2152650"/>
            <a:ext cx="112365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Компьютер должен успешно выдать себя за человека в (письменном) диалоге между судьёй, человеком и компьютером.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 descr="Как работает тест Тьюринга - Новости и аналитика инвестиций - Регион-Инвест">
            <a:extLst>
              <a:ext uri="{FF2B5EF4-FFF2-40B4-BE49-F238E27FC236}">
                <a16:creationId xmlns:a16="http://schemas.microsoft.com/office/drawing/2014/main" id="{9A1CFECC-AF4C-8F96-8378-3376C758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90" y="3954411"/>
            <a:ext cx="9504620" cy="55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63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3000" y="638175"/>
            <a:ext cx="952501" cy="9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6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5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8250" y="3571875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/>
          <p:nvPr/>
        </p:nvSpPr>
        <p:spPr>
          <a:xfrm>
            <a:off x="1238250" y="762000"/>
            <a:ext cx="7905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 Black"/>
              <a:buNone/>
            </a:pPr>
            <a:r>
              <a:rPr lang="en-US" sz="4200">
                <a:solidFill>
                  <a:srgbClr val="FFFFFF"/>
                </a:solidFill>
                <a:latin typeface="Inter Black"/>
                <a:ea typeface="Inter Black"/>
                <a:cs typeface="Inter Black"/>
                <a:sym typeface="Inter Black"/>
              </a:rPr>
              <a:t>ДАРТМУТСКИЙ СЕМИНАР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1238250" y="2152650"/>
            <a:ext cx="156305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Play"/>
              <a:buNone/>
            </a:pPr>
            <a:r>
              <a:rPr lang="en-US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Термин AI и формулировки основных задач появились в 1956 году на семинаре в Дартмуте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1647825" y="7200900"/>
            <a:ext cx="253365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ДЖОН МАККАРТИ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5419725" y="7200900"/>
            <a:ext cx="260032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МАРВИН МИНСКИ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9495518" y="7200900"/>
            <a:ext cx="2319111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КЛОД ШЕННОН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12506325" y="7200900"/>
            <a:ext cx="36576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44EB99"/>
              </a:buClr>
              <a:buSzPts val="2400"/>
              <a:buFont typeface="Play"/>
              <a:buNone/>
            </a:pPr>
            <a:r>
              <a:rPr lang="en-US" sz="2400" b="1">
                <a:solidFill>
                  <a:srgbClr val="44EB99"/>
                </a:solidFill>
                <a:latin typeface="Inter"/>
                <a:ea typeface="Inter"/>
                <a:cs typeface="Inter"/>
                <a:sym typeface="Inter"/>
              </a:rPr>
              <a:t>НАТАНИЭЛЬ РОЧЕСТЕР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922</Words>
  <Application>Microsoft Macintosh PowerPoint</Application>
  <PresentationFormat>Произвольный</PresentationFormat>
  <Paragraphs>190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Inter</vt:lpstr>
      <vt:lpstr>Arial</vt:lpstr>
      <vt:lpstr>Inter ExtraBold</vt:lpstr>
      <vt:lpstr>Play</vt:lpstr>
      <vt:lpstr>Inter Black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Марк Хуббатулин</cp:lastModifiedBy>
  <cp:revision>9</cp:revision>
  <dcterms:created xsi:type="dcterms:W3CDTF">2024-05-28T18:11:17Z</dcterms:created>
  <dcterms:modified xsi:type="dcterms:W3CDTF">2024-07-08T20:19:23Z</dcterms:modified>
</cp:coreProperties>
</file>